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p:cViewPr varScale="1">
        <p:scale>
          <a:sx n="95" d="100"/>
          <a:sy n="95" d="100"/>
        </p:scale>
        <p:origin x="23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ableStyles" Target="tableStyles.xml" /><Relationship Id="rId5" Type="http://schemas.openxmlformats.org/officeDocument/2006/relationships/slide" Target="slides/slide4.xml" /><Relationship Id="rId1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F5D1D-3D77-4ECC-AF87-8611C669DB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B1CABB-A13A-4BAC-8401-98C533A59C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829C4E-58D1-47BF-B230-A0A799FA8170}"/>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5" name="Footer Placeholder 4">
            <a:extLst>
              <a:ext uri="{FF2B5EF4-FFF2-40B4-BE49-F238E27FC236}">
                <a16:creationId xmlns:a16="http://schemas.microsoft.com/office/drawing/2014/main" id="{9217C7AB-6531-4DA0-A805-D75CA3E9AC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4F33CF-3097-4D28-9E15-9A343C31A81F}"/>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148918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8E828-7E39-40B6-9EB2-536A3A47653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AE97E3-5D7D-492E-8CBC-52E7DCB3C4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917C98-CE94-45D9-AFAB-E0A047258904}"/>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5" name="Footer Placeholder 4">
            <a:extLst>
              <a:ext uri="{FF2B5EF4-FFF2-40B4-BE49-F238E27FC236}">
                <a16:creationId xmlns:a16="http://schemas.microsoft.com/office/drawing/2014/main" id="{76641C4F-9442-42C5-A066-387D61EBED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C193D8-789B-438B-A8AB-5E97DF1ADA81}"/>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3624791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6093D4-D0F0-4566-9EF3-8BC810294E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61419A-A26A-40AB-A374-3E241401D8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6C11-5FA0-433E-9364-59BB82E3243A}"/>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5" name="Footer Placeholder 4">
            <a:extLst>
              <a:ext uri="{FF2B5EF4-FFF2-40B4-BE49-F238E27FC236}">
                <a16:creationId xmlns:a16="http://schemas.microsoft.com/office/drawing/2014/main" id="{19DFF410-0328-412C-8B17-511D1730FA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38342F-3D7D-4E22-94A4-0A9AA3A76232}"/>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4024598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0E95-F097-49DA-BD6B-37CE8BE140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31E0E0-0B5C-4E00-8226-6DC8580034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4DDF64-9128-471B-BF1F-51D1278BE3FA}"/>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5" name="Footer Placeholder 4">
            <a:extLst>
              <a:ext uri="{FF2B5EF4-FFF2-40B4-BE49-F238E27FC236}">
                <a16:creationId xmlns:a16="http://schemas.microsoft.com/office/drawing/2014/main" id="{D4A7C464-D16E-4629-ACF6-071E8717C5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3A646D-B150-49E7-BB68-A460855D919E}"/>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2361056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0EE7D-E3A7-4160-942A-DAA9F085E53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B013A7-8A69-474D-BD51-F7DC8FEFB8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2FF0EB-627C-4565-BC9E-F2C20057429A}"/>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5" name="Footer Placeholder 4">
            <a:extLst>
              <a:ext uri="{FF2B5EF4-FFF2-40B4-BE49-F238E27FC236}">
                <a16:creationId xmlns:a16="http://schemas.microsoft.com/office/drawing/2014/main" id="{4B9E81C3-B8C2-4E1E-B17A-16F8BF07C0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7B7971-065B-4240-BF2B-801BCD4BB579}"/>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416499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84A8C-C22A-4979-AF62-308C43FF67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727770-32FF-423E-9B88-E92C5CE81C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CCC9E6-999B-4055-8E49-0B56FAB20F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26B2A3-BCFF-4600-9070-51818CF109F3}"/>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6" name="Footer Placeholder 5">
            <a:extLst>
              <a:ext uri="{FF2B5EF4-FFF2-40B4-BE49-F238E27FC236}">
                <a16:creationId xmlns:a16="http://schemas.microsoft.com/office/drawing/2014/main" id="{6D5D0993-A5D9-4674-9397-7D46779E2B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342830-5AFE-4403-8B6B-A0E7EC0E2B9A}"/>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3262561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CEE16-AC76-4199-B047-E490CA22602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778435-2393-463D-BF96-5C5882716A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38576B-4067-4C62-9B76-07F3BCB70D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8515E8-AFC3-45D5-AB86-9C3B6A6B5B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7C0381-FDA4-406B-B971-2841D59A15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D5C8968-7E40-4A32-B7E1-4B966DFD84A3}"/>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8" name="Footer Placeholder 7">
            <a:extLst>
              <a:ext uri="{FF2B5EF4-FFF2-40B4-BE49-F238E27FC236}">
                <a16:creationId xmlns:a16="http://schemas.microsoft.com/office/drawing/2014/main" id="{D4A1E997-BB7F-4E46-97CB-D2682F2755E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355709-7A5A-411F-8133-0F73B2D7A658}"/>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3783261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12C72-F97D-42B0-83A5-BF37A1FE1F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CEE8F0E-87D6-4FE2-9DBD-57A5573CEFC6}"/>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4" name="Footer Placeholder 3">
            <a:extLst>
              <a:ext uri="{FF2B5EF4-FFF2-40B4-BE49-F238E27FC236}">
                <a16:creationId xmlns:a16="http://schemas.microsoft.com/office/drawing/2014/main" id="{5CB9AC07-0716-4633-BD85-5FE26C10A9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7717F5-6D6D-4D94-838B-B89F56B26CB5}"/>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703282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F0184B-F2A4-4DF9-8339-893104E0E830}"/>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3" name="Footer Placeholder 2">
            <a:extLst>
              <a:ext uri="{FF2B5EF4-FFF2-40B4-BE49-F238E27FC236}">
                <a16:creationId xmlns:a16="http://schemas.microsoft.com/office/drawing/2014/main" id="{A1C7F9D2-3AE9-4E24-A4E8-04745E4544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F127D52-F8C1-4AB7-B5DD-A9124073B443}"/>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2271261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11C7E-51BC-48E0-B12E-5E8D261C05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444BE8-780E-4774-AADE-C8664464D6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9A7EBB-1739-4A71-B2DD-D2A124CBA1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BB6D81-054C-4340-A137-F5174853C8B9}"/>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6" name="Footer Placeholder 5">
            <a:extLst>
              <a:ext uri="{FF2B5EF4-FFF2-40B4-BE49-F238E27FC236}">
                <a16:creationId xmlns:a16="http://schemas.microsoft.com/office/drawing/2014/main" id="{D92C78EA-E360-4E30-870D-E21A4BB3C7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0DE496-5D39-4204-AAA7-E83E9F84CA26}"/>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664539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D5FE9-D1BD-4361-9139-E40EBF594E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DE7E83-0465-4334-8DAD-8D75AFA294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4DBEF67-6881-4C35-8AAC-19010C2982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BD77E1-222A-4224-B7F2-9C7FE2CDBA41}"/>
              </a:ext>
            </a:extLst>
          </p:cNvPr>
          <p:cNvSpPr>
            <a:spLocks noGrp="1"/>
          </p:cNvSpPr>
          <p:nvPr>
            <p:ph type="dt" sz="half" idx="10"/>
          </p:nvPr>
        </p:nvSpPr>
        <p:spPr/>
        <p:txBody>
          <a:bodyPr/>
          <a:lstStyle/>
          <a:p>
            <a:fld id="{80240F0D-4A88-4DE4-B77F-6FCE49AB2A8D}" type="datetimeFigureOut">
              <a:rPr lang="en-US" smtClean="0"/>
              <a:t>4/29/2021</a:t>
            </a:fld>
            <a:endParaRPr lang="en-US"/>
          </a:p>
        </p:txBody>
      </p:sp>
      <p:sp>
        <p:nvSpPr>
          <p:cNvPr id="6" name="Footer Placeholder 5">
            <a:extLst>
              <a:ext uri="{FF2B5EF4-FFF2-40B4-BE49-F238E27FC236}">
                <a16:creationId xmlns:a16="http://schemas.microsoft.com/office/drawing/2014/main" id="{76F2047C-92F4-4479-9E90-2165C14D34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675DCE-A889-430B-AAAF-CBFA88DA5453}"/>
              </a:ext>
            </a:extLst>
          </p:cNvPr>
          <p:cNvSpPr>
            <a:spLocks noGrp="1"/>
          </p:cNvSpPr>
          <p:nvPr>
            <p:ph type="sldNum" sz="quarter" idx="12"/>
          </p:nvPr>
        </p:nvSpPr>
        <p:spPr/>
        <p:txBody>
          <a:bodyPr/>
          <a:lstStyle/>
          <a:p>
            <a:fld id="{ECBF15A0-A5DC-45EB-B216-6BB084350BEC}" type="slidenum">
              <a:rPr lang="en-US" smtClean="0"/>
              <a:t>‹#›</a:t>
            </a:fld>
            <a:endParaRPr lang="en-US"/>
          </a:p>
        </p:txBody>
      </p:sp>
    </p:spTree>
    <p:extLst>
      <p:ext uri="{BB962C8B-B14F-4D97-AF65-F5344CB8AC3E}">
        <p14:creationId xmlns:p14="http://schemas.microsoft.com/office/powerpoint/2010/main" val="2826544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2D7CCA-6920-4062-A878-63CFF38CB0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A08685-1523-4621-9817-54006380B6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A7A900-57D5-4B03-AF34-36C8AB3482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240F0D-4A88-4DE4-B77F-6FCE49AB2A8D}" type="datetimeFigureOut">
              <a:rPr lang="en-US" smtClean="0"/>
              <a:t>4/29/2021</a:t>
            </a:fld>
            <a:endParaRPr lang="en-US"/>
          </a:p>
        </p:txBody>
      </p:sp>
      <p:sp>
        <p:nvSpPr>
          <p:cNvPr id="5" name="Footer Placeholder 4">
            <a:extLst>
              <a:ext uri="{FF2B5EF4-FFF2-40B4-BE49-F238E27FC236}">
                <a16:creationId xmlns:a16="http://schemas.microsoft.com/office/drawing/2014/main" id="{EF5422E9-5C98-4264-BF6C-73672EBD9C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4B3D90-B3C3-42B7-917B-3687ADCF3D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F15A0-A5DC-45EB-B216-6BB084350BEC}" type="slidenum">
              <a:rPr lang="en-US" smtClean="0"/>
              <a:t>‹#›</a:t>
            </a:fld>
            <a:endParaRPr lang="en-US"/>
          </a:p>
        </p:txBody>
      </p:sp>
    </p:spTree>
    <p:extLst>
      <p:ext uri="{BB962C8B-B14F-4D97-AF65-F5344CB8AC3E}">
        <p14:creationId xmlns:p14="http://schemas.microsoft.com/office/powerpoint/2010/main" val="2545168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26D5D-D023-49D2-B535-9CDCB0035990}"/>
              </a:ext>
            </a:extLst>
          </p:cNvPr>
          <p:cNvSpPr>
            <a:spLocks noGrp="1"/>
          </p:cNvSpPr>
          <p:nvPr>
            <p:ph type="ctrTitle"/>
          </p:nvPr>
        </p:nvSpPr>
        <p:spPr>
          <a:xfrm>
            <a:off x="1467060" y="-432080"/>
            <a:ext cx="8721967" cy="1250775"/>
          </a:xfrm>
        </p:spPr>
        <p:txBody>
          <a:bodyPr>
            <a:normAutofit/>
          </a:bodyPr>
          <a:lstStyle/>
          <a:p>
            <a:r>
              <a:rPr lang="en-US" dirty="0">
                <a:latin typeface="Times New Roman" panose="02020603050405020304" pitchFamily="18" charset="0"/>
                <a:cs typeface="Times New Roman" panose="02020603050405020304" pitchFamily="18" charset="0"/>
              </a:rPr>
              <a:t>Introduction to Drug Abuse</a:t>
            </a:r>
          </a:p>
        </p:txBody>
      </p:sp>
      <p:sp>
        <p:nvSpPr>
          <p:cNvPr id="3" name="Subtitle 2">
            <a:extLst>
              <a:ext uri="{FF2B5EF4-FFF2-40B4-BE49-F238E27FC236}">
                <a16:creationId xmlns:a16="http://schemas.microsoft.com/office/drawing/2014/main" id="{0C419765-EBC3-4CDE-8D24-81143AE0BB8D}"/>
              </a:ext>
            </a:extLst>
          </p:cNvPr>
          <p:cNvSpPr>
            <a:spLocks noGrp="1"/>
          </p:cNvSpPr>
          <p:nvPr>
            <p:ph type="subTitle" idx="1"/>
          </p:nvPr>
        </p:nvSpPr>
        <p:spPr>
          <a:xfrm>
            <a:off x="1580940" y="748356"/>
            <a:ext cx="9144000" cy="5752927"/>
          </a:xfrm>
        </p:spPr>
        <p:txBody>
          <a:bodyPr/>
          <a:lstStyle/>
          <a:p>
            <a:pPr algn="just">
              <a:lnSpc>
                <a:spcPct val="200000"/>
              </a:lnSpc>
            </a:pPr>
            <a:r>
              <a:rPr lang="en-US" sz="1800" dirty="0">
                <a:effectLst/>
                <a:latin typeface="Times New Roman" panose="02020603050405020304" pitchFamily="18" charset="0"/>
                <a:ea typeface="Calibri" panose="020F0502020204030204" pitchFamily="34" charset="0"/>
              </a:rPr>
              <a:t>Alcohol use and abuse are rampant among teenagers, and they can have serious consequences. According to The American Academy of Child and Adolescent Psychiatry, half of the 15-24 year range deaths are a consequence of alcohol and drug abuse.  It is therefore of much importance to creating awareness of the dangers of drug and substance abuse. The school needs a drug abuse awareness program as it has been noted that many students have been engaging in drug and substance abuse. The abuse of alcohol and drugs steer physical and sexual violence and bring about incidences of rape and assault.  By introducing an alcohol and drug abuse management program, I feel that the school can help students engaging in drugs and educating those who might be tempted. </a:t>
            </a:r>
            <a:endParaRPr lang="en-US" dirty="0"/>
          </a:p>
        </p:txBody>
      </p:sp>
    </p:spTree>
    <p:extLst>
      <p:ext uri="{BB962C8B-B14F-4D97-AF65-F5344CB8AC3E}">
        <p14:creationId xmlns:p14="http://schemas.microsoft.com/office/powerpoint/2010/main" val="3159403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9B9FF-5053-4C4E-B608-B519128DC656}"/>
              </a:ext>
            </a:extLst>
          </p:cNvPr>
          <p:cNvSpPr>
            <a:spLocks noGrp="1"/>
          </p:cNvSpPr>
          <p:nvPr>
            <p:ph type="title"/>
          </p:nvPr>
        </p:nvSpPr>
        <p:spPr/>
        <p:txBody>
          <a:bodyPr/>
          <a:lstStyle/>
          <a:p>
            <a:r>
              <a:rPr lang="en-US" dirty="0"/>
              <a:t>               </a:t>
            </a:r>
            <a:r>
              <a:rPr lang="en-US" sz="6000" dirty="0">
                <a:latin typeface="Times New Roman" panose="02020603050405020304" pitchFamily="18" charset="0"/>
                <a:cs typeface="Times New Roman" panose="02020603050405020304" pitchFamily="18" charset="0"/>
              </a:rPr>
              <a:t>Dangers of Drug Abuse</a:t>
            </a:r>
          </a:p>
        </p:txBody>
      </p:sp>
      <p:sp>
        <p:nvSpPr>
          <p:cNvPr id="3" name="Content Placeholder 2">
            <a:extLst>
              <a:ext uri="{FF2B5EF4-FFF2-40B4-BE49-F238E27FC236}">
                <a16:creationId xmlns:a16="http://schemas.microsoft.com/office/drawing/2014/main" id="{9055C2FA-D0CD-4B51-8B68-48F4EBBE0BF8}"/>
              </a:ext>
            </a:extLst>
          </p:cNvPr>
          <p:cNvSpPr>
            <a:spLocks noGrp="1"/>
          </p:cNvSpPr>
          <p:nvPr>
            <p:ph idx="1"/>
          </p:nvPr>
        </p:nvSpPr>
        <p:spPr>
          <a:xfrm>
            <a:off x="838200" y="1373449"/>
            <a:ext cx="10515600" cy="4351338"/>
          </a:xfrm>
        </p:spPr>
        <p:txBody>
          <a:bodyPr/>
          <a:lstStyle/>
          <a:p>
            <a:pPr marL="0" indent="0" algn="just">
              <a:lnSpc>
                <a:spcPct val="200000"/>
              </a:lnSpc>
              <a:buNone/>
            </a:pPr>
            <a:r>
              <a:rPr lang="en-US" sz="1800" dirty="0">
                <a:effectLst/>
                <a:latin typeface="Times New Roman" panose="02020603050405020304" pitchFamily="18" charset="0"/>
                <a:ea typeface="Calibri" panose="020F0502020204030204" pitchFamily="34" charset="0"/>
              </a:rPr>
              <a:t>Drug abuse affects students in various ways.  Students who are exceptional performers drop out of school before completing their studies. Those who do not drop out of school perform poorly in school due to the effects drugs have on them. The program will target all the students in the school, whether they are engaging in drugs or not. It will address student behaviors such as skipping lectures, lateness in attending lectures, healthy lifestyles, and stress management. The school will approach the program by composing a comprehensive health curriculum that will target students through lectures, one-on-one counseling sessions, self-studies, and interactive web-based programs for those doing distant studies. </a:t>
            </a:r>
            <a:endParaRPr lang="en-US" dirty="0"/>
          </a:p>
        </p:txBody>
      </p:sp>
    </p:spTree>
    <p:extLst>
      <p:ext uri="{BB962C8B-B14F-4D97-AF65-F5344CB8AC3E}">
        <p14:creationId xmlns:p14="http://schemas.microsoft.com/office/powerpoint/2010/main" val="4186158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F732E-5602-49E2-98A9-6F079057637D}"/>
              </a:ext>
            </a:extLst>
          </p:cNvPr>
          <p:cNvSpPr>
            <a:spLocks noGrp="1"/>
          </p:cNvSpPr>
          <p:nvPr>
            <p:ph type="title"/>
          </p:nvPr>
        </p:nvSpPr>
        <p:spPr>
          <a:xfrm>
            <a:off x="838200" y="158418"/>
            <a:ext cx="10515600" cy="1325563"/>
          </a:xfrm>
        </p:spPr>
        <p:txBody>
          <a:bodyPr/>
          <a:lstStyle/>
          <a:p>
            <a:r>
              <a:rPr lang="en-US" dirty="0"/>
              <a:t>                     </a:t>
            </a:r>
            <a:r>
              <a:rPr lang="en-US" dirty="0">
                <a:latin typeface="Times New Roman" panose="02020603050405020304" pitchFamily="18" charset="0"/>
                <a:cs typeface="Times New Roman" panose="02020603050405020304" pitchFamily="18" charset="0"/>
              </a:rPr>
              <a:t>Healthy Lifestyles</a:t>
            </a:r>
          </a:p>
        </p:txBody>
      </p:sp>
      <p:sp>
        <p:nvSpPr>
          <p:cNvPr id="3" name="Content Placeholder 2">
            <a:extLst>
              <a:ext uri="{FF2B5EF4-FFF2-40B4-BE49-F238E27FC236}">
                <a16:creationId xmlns:a16="http://schemas.microsoft.com/office/drawing/2014/main" id="{B1DC6F54-228F-45ED-85A2-56BB745C34ED}"/>
              </a:ext>
            </a:extLst>
          </p:cNvPr>
          <p:cNvSpPr>
            <a:spLocks noGrp="1"/>
          </p:cNvSpPr>
          <p:nvPr>
            <p:ph idx="1"/>
          </p:nvPr>
        </p:nvSpPr>
        <p:spPr>
          <a:xfrm>
            <a:off x="938684" y="1253331"/>
            <a:ext cx="10515600" cy="4351338"/>
          </a:xfrm>
        </p:spPr>
        <p:txBody>
          <a:bodyPr/>
          <a:lstStyle/>
          <a:p>
            <a:pPr marL="0" indent="0" algn="just">
              <a:lnSpc>
                <a:spcPct val="200000"/>
              </a:lnSpc>
              <a:buNone/>
            </a:pPr>
            <a:r>
              <a:rPr lang="en-US" sz="1800" dirty="0">
                <a:effectLst/>
                <a:latin typeface="Times New Roman" panose="02020603050405020304" pitchFamily="18" charset="0"/>
                <a:ea typeface="Calibri" panose="020F0502020204030204" pitchFamily="34" charset="0"/>
              </a:rPr>
              <a:t> As a complement to the alcohol and drugs management program, the school will establish a health harnessing program that will promote healthy living. Students who have been impaired by drugs and alcohol abuse cannot have an optimal profit from the education process.  The school should promote and advocate the importance of health and wellness, prevent diseases caused by drug abuse, prevent high-risk social behaviors that could lead to drug abuse such as unmonitored parties,  intervene to help students who are at risk of drowning in substance abuse, give support to those who are already affected by the abuse of drugs and promoting health and safety behaviors among the students. </a:t>
            </a:r>
            <a:endParaRPr lang="en-US" dirty="0"/>
          </a:p>
        </p:txBody>
      </p:sp>
    </p:spTree>
    <p:extLst>
      <p:ext uri="{BB962C8B-B14F-4D97-AF65-F5344CB8AC3E}">
        <p14:creationId xmlns:p14="http://schemas.microsoft.com/office/powerpoint/2010/main" val="3122726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A4E03-16DD-4A15-859B-1C40F25A53FF}"/>
              </a:ext>
            </a:extLst>
          </p:cNvPr>
          <p:cNvSpPr>
            <a:spLocks noGrp="1"/>
          </p:cNvSpPr>
          <p:nvPr>
            <p:ph type="title"/>
          </p:nvPr>
        </p:nvSpPr>
        <p:spPr/>
        <p:txBody>
          <a:bodyPr/>
          <a:lstStyle/>
          <a:p>
            <a:r>
              <a:rPr lang="en-US" dirty="0"/>
              <a:t>         </a:t>
            </a:r>
            <a:r>
              <a:rPr lang="en-US" dirty="0">
                <a:latin typeface="Times New Roman" panose="02020603050405020304" pitchFamily="18" charset="0"/>
                <a:cs typeface="Times New Roman" panose="02020603050405020304" pitchFamily="18" charset="0"/>
              </a:rPr>
              <a:t>Stress Management Approaches</a:t>
            </a:r>
          </a:p>
        </p:txBody>
      </p:sp>
      <p:sp>
        <p:nvSpPr>
          <p:cNvPr id="3" name="Content Placeholder 2">
            <a:extLst>
              <a:ext uri="{FF2B5EF4-FFF2-40B4-BE49-F238E27FC236}">
                <a16:creationId xmlns:a16="http://schemas.microsoft.com/office/drawing/2014/main" id="{8DCDFD26-019E-4755-8CEE-2FD91E28EE92}"/>
              </a:ext>
            </a:extLst>
          </p:cNvPr>
          <p:cNvSpPr>
            <a:spLocks noGrp="1"/>
          </p:cNvSpPr>
          <p:nvPr>
            <p:ph idx="1"/>
          </p:nvPr>
        </p:nvSpPr>
        <p:spPr>
          <a:xfrm>
            <a:off x="838200" y="1690688"/>
            <a:ext cx="10515600" cy="4351338"/>
          </a:xfrm>
        </p:spPr>
        <p:txBody>
          <a:bodyPr>
            <a:normAutofit fontScale="92500" lnSpcReduction="20000"/>
          </a:bodyPr>
          <a:lstStyle/>
          <a:p>
            <a:pPr marL="0" indent="0" algn="just">
              <a:lnSpc>
                <a:spcPct val="200000"/>
              </a:lnSpc>
              <a:buNone/>
            </a:pPr>
            <a:r>
              <a:rPr lang="en-US" sz="1800" dirty="0">
                <a:effectLst/>
                <a:latin typeface="Times New Roman" panose="02020603050405020304" pitchFamily="18" charset="0"/>
                <a:ea typeface="Calibri" panose="020F0502020204030204" pitchFamily="34" charset="0"/>
              </a:rPr>
              <a:t>Lessons on stress management for students will also be incorporated into the program to help students manage themselves better to benefit from education. These stress management techniques include getting enough sleep, being organized, exercising regularly, positive thinking, and eating healthy. The main goal of the alcohol and drug abuse mentorship program is that students who are already abusing the substances will have broken bonds of their addictions. Also, the program aims to educate non-users on the dangers of drug and substance abuse. Also, the curriculum can be taught to groups as groups provide motivation, ensures adherence and self-efficacity from individuals. Forming support groups, buddy systems, and clubs for the highly affected students will play a vital role in unchaining them from the bondage of drug and substance abuse. The groups will be highly productive as the affected individuals will freely share their experiences without facing bias and judgment. </a:t>
            </a:r>
            <a:endParaRPr lang="en-US" dirty="0"/>
          </a:p>
        </p:txBody>
      </p:sp>
    </p:spTree>
    <p:extLst>
      <p:ext uri="{BB962C8B-B14F-4D97-AF65-F5344CB8AC3E}">
        <p14:creationId xmlns:p14="http://schemas.microsoft.com/office/powerpoint/2010/main" val="2126355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E5F28-6019-4611-B714-0AFF3702F498}"/>
              </a:ext>
            </a:extLst>
          </p:cNvPr>
          <p:cNvSpPr>
            <a:spLocks noGrp="1"/>
          </p:cNvSpPr>
          <p:nvPr>
            <p:ph type="title"/>
          </p:nvPr>
        </p:nvSpPr>
        <p:spPr/>
        <p:txBody>
          <a:bodyPr/>
          <a:lstStyle/>
          <a:p>
            <a:r>
              <a:rPr lang="en-US" dirty="0"/>
              <a:t>             </a:t>
            </a:r>
            <a:r>
              <a:rPr lang="en-US" dirty="0">
                <a:latin typeface="Times New Roman" panose="02020603050405020304" pitchFamily="18" charset="0"/>
                <a:cs typeface="Times New Roman" panose="02020603050405020304" pitchFamily="18" charset="0"/>
              </a:rPr>
              <a:t>Objectives of the Study</a:t>
            </a:r>
          </a:p>
        </p:txBody>
      </p:sp>
      <p:sp>
        <p:nvSpPr>
          <p:cNvPr id="3" name="Content Placeholder 2">
            <a:extLst>
              <a:ext uri="{FF2B5EF4-FFF2-40B4-BE49-F238E27FC236}">
                <a16:creationId xmlns:a16="http://schemas.microsoft.com/office/drawing/2014/main" id="{1DCC9927-A8EF-43A1-BE4C-4E323594CE84}"/>
              </a:ext>
            </a:extLst>
          </p:cNvPr>
          <p:cNvSpPr>
            <a:spLocks noGrp="1"/>
          </p:cNvSpPr>
          <p:nvPr>
            <p:ph idx="1"/>
          </p:nvPr>
        </p:nvSpPr>
        <p:spPr/>
        <p:txBody>
          <a:bodyPr>
            <a:normAutofit/>
          </a:bodyPr>
          <a:lstStyle/>
          <a:p>
            <a:pPr marL="0" marR="0" indent="0" algn="just">
              <a:lnSpc>
                <a:spcPct val="22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the course of the curriculum, students should be able to:</a:t>
            </a:r>
          </a:p>
          <a:p>
            <a:pPr marL="342900" marR="0" lvl="0" indent="-342900" algn="just">
              <a:lnSpc>
                <a:spcPct val="220000"/>
              </a:lnSpc>
              <a:spcBef>
                <a:spcPts val="0"/>
              </a:spcBef>
              <a:spcAft>
                <a:spcPts val="0"/>
              </a:spcAft>
              <a:buFont typeface="Times New Roman" panose="02020603050405020304" pitchFamily="18"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Learn and identify dangers related to drug and alcohol abuse</a:t>
            </a:r>
          </a:p>
          <a:p>
            <a:pPr marL="342900" marR="0" lvl="0" indent="-342900" algn="just">
              <a:lnSpc>
                <a:spcPct val="220000"/>
              </a:lnSpc>
              <a:spcBef>
                <a:spcPts val="0"/>
              </a:spcBef>
              <a:spcAft>
                <a:spcPts val="0"/>
              </a:spcAft>
              <a:buFont typeface="Times New Roman" panose="02020603050405020304" pitchFamily="18"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Identify ways that promote a healthy lifestyle</a:t>
            </a:r>
          </a:p>
          <a:p>
            <a:pPr marL="342900" marR="0" lvl="0" indent="-342900" algn="just">
              <a:lnSpc>
                <a:spcPct val="220000"/>
              </a:lnSpc>
              <a:spcBef>
                <a:spcPts val="0"/>
              </a:spcBef>
              <a:spcAft>
                <a:spcPts val="800"/>
              </a:spcAft>
              <a:buFont typeface="Times New Roman" panose="02020603050405020304" pitchFamily="18"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Identify various ways of stress management</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2636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CD1D2-1E39-451F-ABFF-EE7C4C17C335}"/>
              </a:ext>
            </a:extLst>
          </p:cNvPr>
          <p:cNvSpPr>
            <a:spLocks noGrp="1"/>
          </p:cNvSpPr>
          <p:nvPr>
            <p:ph type="title"/>
          </p:nvPr>
        </p:nvSpPr>
        <p:spPr>
          <a:xfrm>
            <a:off x="838200" y="-181586"/>
            <a:ext cx="10515600" cy="1325563"/>
          </a:xfrm>
        </p:spPr>
        <p:txBody>
          <a:bodyPr/>
          <a:lstStyle/>
          <a:p>
            <a:r>
              <a:rPr lang="en-US" dirty="0">
                <a:latin typeface="Times New Roman" panose="02020603050405020304" pitchFamily="18" charset="0"/>
                <a:cs typeface="Times New Roman" panose="02020603050405020304" pitchFamily="18" charset="0"/>
              </a:rPr>
              <a:t>           Objectives of the Study</a:t>
            </a:r>
            <a:endParaRPr lang="en-US" dirty="0"/>
          </a:p>
        </p:txBody>
      </p:sp>
      <p:sp>
        <p:nvSpPr>
          <p:cNvPr id="3" name="Content Placeholder 2">
            <a:extLst>
              <a:ext uri="{FF2B5EF4-FFF2-40B4-BE49-F238E27FC236}">
                <a16:creationId xmlns:a16="http://schemas.microsoft.com/office/drawing/2014/main" id="{22DECEC0-98C3-4404-9C67-CFCC7EA7688E}"/>
              </a:ext>
            </a:extLst>
          </p:cNvPr>
          <p:cNvSpPr>
            <a:spLocks noGrp="1"/>
          </p:cNvSpPr>
          <p:nvPr>
            <p:ph idx="1"/>
          </p:nvPr>
        </p:nvSpPr>
        <p:spPr>
          <a:xfrm>
            <a:off x="1105319" y="872672"/>
            <a:ext cx="10338916" cy="5769288"/>
          </a:xfrm>
        </p:spPr>
        <p:txBody>
          <a:bodyPr>
            <a:noAutofit/>
          </a:bodyPr>
          <a:lstStyle/>
          <a:p>
            <a:pPr marL="0" marR="0" algn="just">
              <a:lnSpc>
                <a:spcPct val="20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Objectives of the Drug and Alcohol Management program are</a:t>
            </a:r>
          </a:p>
          <a:p>
            <a:pPr marL="342900" marR="0" lvl="0" indent="-342900" algn="just">
              <a:lnSpc>
                <a:spcPct val="200000"/>
              </a:lnSpc>
              <a:spcBef>
                <a:spcPts val="0"/>
              </a:spcBef>
              <a:spcAft>
                <a:spcPts val="0"/>
              </a:spcAft>
              <a:buFont typeface="Times New Roman" panose="02020603050405020304" pitchFamily="18"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Timely identification of triggers that draw students into alcohol and drug abuse</a:t>
            </a:r>
          </a:p>
          <a:p>
            <a:pPr marL="342900" marR="0" lvl="0" indent="-342900" algn="just">
              <a:lnSpc>
                <a:spcPct val="200000"/>
              </a:lnSpc>
              <a:spcBef>
                <a:spcPts val="0"/>
              </a:spcBef>
              <a:spcAft>
                <a:spcPts val="0"/>
              </a:spcAft>
              <a:buFont typeface="Times New Roman" panose="02020603050405020304" pitchFamily="18"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Formulating approaches to avoid and manage the identified triggers</a:t>
            </a:r>
          </a:p>
          <a:p>
            <a:pPr marL="342900" marR="0" lvl="0" indent="-342900" algn="just">
              <a:lnSpc>
                <a:spcPct val="200000"/>
              </a:lnSpc>
              <a:spcBef>
                <a:spcPts val="0"/>
              </a:spcBef>
              <a:spcAft>
                <a:spcPts val="0"/>
              </a:spcAft>
              <a:buFont typeface="Times New Roman" panose="02020603050405020304" pitchFamily="18"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Designing effective support groups and systems that students can turn to when tempted to abuse alcohol and drugs</a:t>
            </a:r>
          </a:p>
          <a:p>
            <a:pPr marL="342900" marR="0" lvl="0" indent="-342900" algn="just">
              <a:lnSpc>
                <a:spcPct val="200000"/>
              </a:lnSpc>
              <a:spcBef>
                <a:spcPts val="0"/>
              </a:spcBef>
              <a:spcAft>
                <a:spcPts val="800"/>
              </a:spcAft>
              <a:buFont typeface="Times New Roman" panose="02020603050405020304" pitchFamily="18"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Realizing safe withdrawal from alcohol and other drugs to achieve sobriety from addicts at the end of the program.</a:t>
            </a:r>
          </a:p>
          <a:p>
            <a:pPr>
              <a:lnSpc>
                <a:spcPct val="20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course will be sequenced in this chronological order. The aim is to sequence the topics such that they build on each other in a way that will allow students to integrate each new idea, topic, or theme with the preceding ones as the course progresses.</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7890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717</Words>
  <Application>Microsoft Office PowerPoint</Application>
  <PresentationFormat>Widescreen</PresentationFormat>
  <Paragraphs>20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Introduction to Drug Abuse</vt:lpstr>
      <vt:lpstr>               Dangers of Drug Abuse</vt:lpstr>
      <vt:lpstr>                     Healthy Lifestyles</vt:lpstr>
      <vt:lpstr>         Stress Management Approaches</vt:lpstr>
      <vt:lpstr>             Objectives of the Study</vt:lpstr>
      <vt:lpstr>           Objectives of the Study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Drug Abuse</dc:title>
  <dc:creator>DAVID IT</dc:creator>
  <cp:lastModifiedBy>254716226303</cp:lastModifiedBy>
  <cp:revision>4</cp:revision>
  <dcterms:created xsi:type="dcterms:W3CDTF">2021-04-28T20:36:10Z</dcterms:created>
  <dcterms:modified xsi:type="dcterms:W3CDTF">2021-04-28T23:22:09Z</dcterms:modified>
</cp:coreProperties>
</file>